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Economica"/>
      <p:regular r:id="rId13"/>
      <p:bold r:id="rId14"/>
      <p:italic r:id="rId15"/>
      <p:boldItalic r:id="rId16"/>
    </p:embeddedFont>
    <p:embeddedFont>
      <p:font typeface="Roboto"/>
      <p:regular r:id="rId17"/>
      <p:bold r:id="rId18"/>
      <p:italic r:id="rId19"/>
      <p:boldItalic r:id="rId20"/>
    </p:embeddedFont>
    <p:embeddedFont>
      <p:font typeface="Open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22" Type="http://schemas.openxmlformats.org/officeDocument/2006/relationships/font" Target="fonts/OpenSans-bold.fntdata"/><Relationship Id="rId10" Type="http://schemas.openxmlformats.org/officeDocument/2006/relationships/slide" Target="slides/slide5.xml"/><Relationship Id="rId21" Type="http://schemas.openxmlformats.org/officeDocument/2006/relationships/font" Target="fonts/OpenSans-regular.fntdata"/><Relationship Id="rId13" Type="http://schemas.openxmlformats.org/officeDocument/2006/relationships/font" Target="fonts/Economica-regular.fntdata"/><Relationship Id="rId24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23" Type="http://schemas.openxmlformats.org/officeDocument/2006/relationships/font" Target="fonts/Open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Economica-italic.fntdata"/><Relationship Id="rId14" Type="http://schemas.openxmlformats.org/officeDocument/2006/relationships/font" Target="fonts/Economica-bold.fntdata"/><Relationship Id="rId17" Type="http://schemas.openxmlformats.org/officeDocument/2006/relationships/font" Target="fonts/Roboto-regular.fntdata"/><Relationship Id="rId16" Type="http://schemas.openxmlformats.org/officeDocument/2006/relationships/font" Target="fonts/Economica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f4d753c9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f4d753c9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Estas experiencias han inspirado a los estudiantes para el desarrollo de su pensamiento enfocado en la resolución de problemas debido a que proyectos como estos necesitan ordenar las ideas para que los entregables alcancen el exito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6d24001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6d24001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6d24001a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6d24001a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f4d753c9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f4d753c9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f4d753c9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f4d753c9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f4d753c9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f4d753c9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22.jp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1155CC"/>
                </a:solidFill>
              </a:rPr>
              <a:t>"Buenas Prácticas en la innovación y emprendimiento desde el Pensamiento Computacional"</a:t>
            </a:r>
            <a:endParaRPr sz="6100">
              <a:solidFill>
                <a:srgbClr val="1155CC"/>
              </a:solidFill>
            </a:endParaRPr>
          </a:p>
        </p:txBody>
      </p:sp>
      <p:sp>
        <p:nvSpPr>
          <p:cNvPr id="63" name="Google Shape;63;p13"/>
          <p:cNvSpPr txBox="1"/>
          <p:nvPr>
            <p:ph idx="4294967295" type="subTitle"/>
          </p:nvPr>
        </p:nvSpPr>
        <p:spPr>
          <a:xfrm>
            <a:off x="1518375" y="3736650"/>
            <a:ext cx="57834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D.Sc. Raquel E. Patiño Escarcina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674" y="3249475"/>
            <a:ext cx="2300275" cy="17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4" y="57150"/>
            <a:ext cx="2943850" cy="14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Experiencias del Club de </a:t>
            </a:r>
            <a:r>
              <a:rPr lang="es"/>
              <a:t>Robótica</a:t>
            </a:r>
            <a:endParaRPr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87900" y="1185025"/>
            <a:ext cx="6051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Más</a:t>
            </a:r>
            <a:r>
              <a:rPr lang="es"/>
              <a:t> de 600 niños han pasado por el club de </a:t>
            </a:r>
            <a:r>
              <a:rPr lang="es"/>
              <a:t>Robótica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6 Años consecutivos hemos representado al Perú en el Mundial de Robótica ROBOCUP Junior.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Más de 40 niños participando en competencias internacionales en diferentes países como Brasil, Canadá, China, Japón,  Australia.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Los problemas resueltos fueron relacionados a Danza, Futbol, Rescate entre otros.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Más de 500 profesores capacitados en Robótica Educativa.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4625" y="842425"/>
            <a:ext cx="24003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825" y="2838450"/>
            <a:ext cx="2719873" cy="15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2641650" y="638055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ctr">
              <a:spcBef>
                <a:spcPts val="1200"/>
              </a:spcBef>
              <a:spcAft>
                <a:spcPts val="0"/>
              </a:spcAft>
              <a:buSzPts val="2900"/>
              <a:buFont typeface="Economica"/>
              <a:buNone/>
            </a:pPr>
            <a:r>
              <a:rPr lang="es" sz="2200">
                <a:solidFill>
                  <a:srgbClr val="333333"/>
                </a:solidFill>
                <a:highlight>
                  <a:srgbClr val="FFFFFF"/>
                </a:highlight>
              </a:rPr>
              <a:t>Qué cree que ha inspirado a los estudiantes para el desarrollo de su pensamiento enfocado en la resolución de problemas?</a:t>
            </a:r>
            <a:endParaRPr sz="3900"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5" y="88375"/>
            <a:ext cx="1832800" cy="13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175" y="2585275"/>
            <a:ext cx="2707526" cy="168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b="0" l="0" r="0" t="14067"/>
          <a:stretch/>
        </p:blipFill>
        <p:spPr>
          <a:xfrm>
            <a:off x="360300" y="1546775"/>
            <a:ext cx="1228050" cy="14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402" y="2959150"/>
            <a:ext cx="2019898" cy="14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6700" y="165225"/>
            <a:ext cx="1985825" cy="15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8771" y="1719175"/>
            <a:ext cx="1966654" cy="13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0339" y="3185150"/>
            <a:ext cx="1658549" cy="165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16"/>
          <p:cNvCxnSpPr>
            <a:stCxn id="91" idx="2"/>
            <a:endCxn id="92" idx="0"/>
          </p:cNvCxnSpPr>
          <p:nvPr/>
        </p:nvCxnSpPr>
        <p:spPr>
          <a:xfrm flipH="1">
            <a:off x="7886525" y="685650"/>
            <a:ext cx="12000" cy="386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6"/>
          <p:cNvSpPr txBox="1"/>
          <p:nvPr>
            <p:ph idx="1" type="subTitle"/>
          </p:nvPr>
        </p:nvSpPr>
        <p:spPr>
          <a:xfrm>
            <a:off x="3014525" y="112003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>
                <a:solidFill>
                  <a:srgbClr val="333333"/>
                </a:solidFill>
                <a:highlight>
                  <a:srgbClr val="FFFFFF"/>
                </a:highlight>
              </a:rPr>
              <a:t>¿Qué estrategias se utilizaron para el desarrollo de la innovación y emprendimiento?</a:t>
            </a: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323" y="2262525"/>
            <a:ext cx="2618050" cy="18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402275" cy="10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7153925" y="242550"/>
            <a:ext cx="1489200" cy="44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TENGO UN OBJETIVO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7153925" y="1545150"/>
            <a:ext cx="1489200" cy="54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DISEÑAR UNA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SOLUCIÓN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FACTIBLE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7153925" y="891425"/>
            <a:ext cx="1489200" cy="44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EVALÚO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MIS MATERIALES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7153925" y="2295475"/>
            <a:ext cx="1489200" cy="56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CONSTRUYO LA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SOLUCIÓN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7153925" y="3072400"/>
            <a:ext cx="1489200" cy="56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EVALUAR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LA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SOLUCIÓN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7403100" y="4550875"/>
            <a:ext cx="966900" cy="296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FIN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0" name="Google Shape;100;p16"/>
          <p:cNvCxnSpPr>
            <a:stCxn id="101" idx="1"/>
          </p:cNvCxnSpPr>
          <p:nvPr/>
        </p:nvCxnSpPr>
        <p:spPr>
          <a:xfrm rot="10800000">
            <a:off x="6816875" y="2364175"/>
            <a:ext cx="491100" cy="1728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6"/>
          <p:cNvCxnSpPr>
            <a:stCxn id="96" idx="1"/>
          </p:cNvCxnSpPr>
          <p:nvPr/>
        </p:nvCxnSpPr>
        <p:spPr>
          <a:xfrm flipH="1">
            <a:off x="6818825" y="1816500"/>
            <a:ext cx="335100" cy="1374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01" name="Google Shape;101;p16"/>
          <p:cNvSpPr/>
          <p:nvPr/>
        </p:nvSpPr>
        <p:spPr>
          <a:xfrm>
            <a:off x="7307975" y="3773125"/>
            <a:ext cx="1181100" cy="638100"/>
          </a:xfrm>
          <a:prstGeom prst="diamon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latin typeface="Economica"/>
                <a:ea typeface="Economica"/>
                <a:cs typeface="Economica"/>
                <a:sym typeface="Economica"/>
              </a:rPr>
              <a:t>CUMPLE EL OBJETIVO</a:t>
            </a:r>
            <a:endParaRPr sz="10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137100" y="171975"/>
            <a:ext cx="89211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Formalización</a:t>
            </a:r>
            <a:r>
              <a:rPr lang="es" sz="3600"/>
              <a:t> </a:t>
            </a:r>
            <a:r>
              <a:rPr lang="es" sz="3600"/>
              <a:t>del Pensamiento Computacional en la </a:t>
            </a:r>
            <a:r>
              <a:rPr lang="es" sz="3600"/>
              <a:t>Robótica</a:t>
            </a:r>
            <a:endParaRPr sz="3600"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88" y="1500513"/>
            <a:ext cx="2733675" cy="233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3283225" y="2158025"/>
            <a:ext cx="3048000" cy="120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CRITERIO 2: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CONSTRUCCIÓN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Sistemas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Mecánicos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Programación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Sistemas de Control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Sistemas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Eléctricos y electrónicos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2889825" y="2434025"/>
            <a:ext cx="405900" cy="56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3267075" y="839025"/>
            <a:ext cx="3048000" cy="120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CRITERIO 1: DISEÑO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●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Creación</a:t>
            </a: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 de Soluciones Viables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●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Sistemas </a:t>
            </a: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Mecánicos</a:t>
            </a: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 Simples y Complejos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●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Diseño de Procesos 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●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Uso de Recursos 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3267075" y="3477050"/>
            <a:ext cx="3048000" cy="1504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CRITERIO 3: ASPECTOS UNIFICADORES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Comunicación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Trabajo en Equipo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Çreatividad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●"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Integración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de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Tópicos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STEAM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b="0" l="14935" r="37695" t="20318"/>
          <a:stretch/>
        </p:blipFill>
        <p:spPr>
          <a:xfrm>
            <a:off x="6667500" y="1676397"/>
            <a:ext cx="2314575" cy="22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>
            <a:off x="6315075" y="2457900"/>
            <a:ext cx="590700" cy="56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/>
          <p:nvPr/>
        </p:nvSpPr>
        <p:spPr>
          <a:xfrm>
            <a:off x="200025" y="219225"/>
            <a:ext cx="4438500" cy="2522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4638675" y="171450"/>
            <a:ext cx="3381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Progreso de </a:t>
            </a:r>
            <a:r>
              <a:rPr lang="es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Programación</a:t>
            </a:r>
            <a:r>
              <a:rPr lang="es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 del Grupo G1: 6 a 10 años.</a:t>
            </a:r>
            <a:endParaRPr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1190700" y="2839675"/>
            <a:ext cx="3381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Progreso de “Uso de Recursos” del grupo G1: 6 a 10 años.</a:t>
            </a:r>
            <a:endParaRPr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 b="0" l="0" r="23130" t="67104"/>
          <a:stretch/>
        </p:blipFill>
        <p:spPr>
          <a:xfrm>
            <a:off x="308250" y="287675"/>
            <a:ext cx="4161713" cy="23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4546175" y="2219325"/>
            <a:ext cx="4438500" cy="273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 b="0" l="0" r="23130" t="64140"/>
          <a:stretch/>
        </p:blipFill>
        <p:spPr>
          <a:xfrm>
            <a:off x="4673560" y="2314650"/>
            <a:ext cx="4178378" cy="25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0225" y="3479875"/>
            <a:ext cx="1809751" cy="13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8675" y="697128"/>
            <a:ext cx="1485901" cy="111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235500" y="1818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Buenas Experiencias</a:t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918125"/>
            <a:ext cx="7059696" cy="369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4200" y="918125"/>
            <a:ext cx="5489025" cy="40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500" y="918113"/>
            <a:ext cx="5422349" cy="406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5425" y="918137"/>
            <a:ext cx="5353052" cy="401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1925" y="918125"/>
            <a:ext cx="6568149" cy="369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