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1"/>
  </p:notesMasterIdLst>
  <p:sldIdLst>
    <p:sldId id="256" r:id="rId3"/>
    <p:sldId id="257" r:id="rId4"/>
    <p:sldId id="258" r:id="rId5"/>
    <p:sldId id="2696" r:id="rId6"/>
    <p:sldId id="2697" r:id="rId7"/>
    <p:sldId id="2698" r:id="rId8"/>
    <p:sldId id="2699" r:id="rId9"/>
    <p:sldId id="259" r:id="rId10"/>
  </p:sldIdLst>
  <p:sldSz cx="9144000" cy="5143500" type="screen16x9"/>
  <p:notesSz cx="6858000" cy="9144000"/>
  <p:embeddedFontLst>
    <p:embeddedFont>
      <p:font typeface="Aileron Regular Bold" panose="020B0604020202020204" charset="0"/>
      <p:regular r:id="rId12"/>
    </p:embeddedFont>
    <p:embeddedFont>
      <p:font typeface="Barlow" panose="00000500000000000000" pitchFamily="2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3969" autoAdjust="0"/>
  </p:normalViewPr>
  <p:slideViewPr>
    <p:cSldViewPr snapToGrid="0">
      <p:cViewPr varScale="1">
        <p:scale>
          <a:sx n="86" d="100"/>
          <a:sy n="86" d="100"/>
        </p:scale>
        <p:origin x="9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d94bf14c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9d94bf14c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g29d94bf14c3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20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61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29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62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Left Image">
  <p:cSld name="Half Left Imag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Image">
  <p:cSld name="Left Imag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>
            <a:spLocks noGrp="1"/>
          </p:cNvSpPr>
          <p:nvPr>
            <p:ph type="pic" idx="2"/>
          </p:nvPr>
        </p:nvSpPr>
        <p:spPr>
          <a:xfrm>
            <a:off x="5956302" y="0"/>
            <a:ext cx="31878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580913" y="1600786"/>
            <a:ext cx="6583680" cy="1104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1161828" y="2920059"/>
            <a:ext cx="5421854" cy="131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1"/>
              </a:spcBef>
              <a:spcAft>
                <a:spcPts val="0"/>
              </a:spcAft>
              <a:buClr>
                <a:srgbClr val="888888"/>
              </a:buClr>
              <a:buSzPts val="210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1"/>
              </a:spcBef>
              <a:spcAft>
                <a:spcPts val="0"/>
              </a:spcAft>
              <a:buClr>
                <a:srgbClr val="888888"/>
              </a:buClr>
              <a:buSzPts val="1804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1"/>
              </a:spcBef>
              <a:spcAft>
                <a:spcPts val="0"/>
              </a:spcAft>
              <a:buClr>
                <a:srgbClr val="888888"/>
              </a:buClr>
              <a:buSzPts val="150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1"/>
              </a:spcBef>
              <a:spcAft>
                <a:spcPts val="0"/>
              </a:spcAft>
              <a:buClr>
                <a:srgbClr val="888888"/>
              </a:buClr>
              <a:buSzPts val="150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1"/>
              </a:spcBef>
              <a:spcAft>
                <a:spcPts val="0"/>
              </a:spcAft>
              <a:buClr>
                <a:srgbClr val="888888"/>
              </a:buClr>
              <a:buSzPts val="150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1"/>
              </a:spcBef>
              <a:spcAft>
                <a:spcPts val="0"/>
              </a:spcAft>
              <a:buClr>
                <a:srgbClr val="888888"/>
              </a:buClr>
              <a:buSzPts val="150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1"/>
              </a:spcBef>
              <a:spcAft>
                <a:spcPts val="0"/>
              </a:spcAft>
              <a:buClr>
                <a:srgbClr val="888888"/>
              </a:buClr>
              <a:buSzPts val="150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1"/>
              </a:spcBef>
              <a:spcAft>
                <a:spcPts val="0"/>
              </a:spcAft>
              <a:buClr>
                <a:srgbClr val="888888"/>
              </a:buClr>
              <a:buSzPts val="150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387278" y="206362"/>
            <a:ext cx="6970955" cy="85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387278" y="1202378"/>
            <a:ext cx="6970955" cy="34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>
  <p:cSld name="Free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611842" y="3311308"/>
            <a:ext cx="6583680" cy="102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7"/>
              <a:buFont typeface="Calibri"/>
              <a:buNone/>
              <a:defRPr sz="300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611842" y="2184082"/>
            <a:ext cx="6583680" cy="112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01"/>
              </a:spcBef>
              <a:spcAft>
                <a:spcPts val="0"/>
              </a:spcAft>
              <a:buClr>
                <a:srgbClr val="888888"/>
              </a:buClr>
              <a:buSzPts val="1503"/>
              <a:buNone/>
              <a:defRPr sz="1503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1"/>
              </a:spcBef>
              <a:spcAft>
                <a:spcPts val="0"/>
              </a:spcAft>
              <a:buClr>
                <a:srgbClr val="888888"/>
              </a:buClr>
              <a:buSzPts val="1353"/>
              <a:buNone/>
              <a:defRPr sz="1353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1"/>
              </a:spcBef>
              <a:spcAft>
                <a:spcPts val="0"/>
              </a:spcAft>
              <a:buClr>
                <a:srgbClr val="888888"/>
              </a:buClr>
              <a:buSzPts val="1203"/>
              <a:buNone/>
              <a:defRPr sz="120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2"/>
              <a:buNone/>
              <a:defRPr sz="1052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2"/>
              <a:buNone/>
              <a:defRPr sz="1052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2"/>
              <a:buNone/>
              <a:defRPr sz="1052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2"/>
              <a:buNone/>
              <a:defRPr sz="1052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2"/>
              <a:buNone/>
              <a:defRPr sz="1052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2"/>
              <a:buNone/>
              <a:defRPr sz="10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387278" y="206362"/>
            <a:ext cx="6970955" cy="85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387277" y="1202378"/>
            <a:ext cx="3420932" cy="34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2267" algn="l"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2105"/>
              <a:buChar char="•"/>
              <a:defRPr sz="2105"/>
            </a:lvl1pPr>
            <a:lvl2pPr marL="914400" lvl="1" indent="-343154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4"/>
              <a:buChar char="–"/>
              <a:defRPr sz="1804"/>
            </a:lvl2pPr>
            <a:lvl3pPr marL="1371600" lvl="2" indent="-32404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Char char="•"/>
              <a:defRPr sz="1503"/>
            </a:lvl3pPr>
            <a:lvl4pPr marL="1828800" lvl="3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–"/>
              <a:defRPr sz="1353"/>
            </a:lvl4pPr>
            <a:lvl5pPr marL="2286000" lvl="4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»"/>
              <a:defRPr sz="1353"/>
            </a:lvl5pPr>
            <a:lvl6pPr marL="2743200" lvl="5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•"/>
              <a:defRPr sz="1353"/>
            </a:lvl6pPr>
            <a:lvl7pPr marL="3200400" lvl="6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•"/>
              <a:defRPr sz="1353"/>
            </a:lvl7pPr>
            <a:lvl8pPr marL="3657600" lvl="7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•"/>
              <a:defRPr sz="1353"/>
            </a:lvl8pPr>
            <a:lvl9pPr marL="4114800" lvl="8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•"/>
              <a:defRPr sz="1353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2"/>
          </p:nvPr>
        </p:nvSpPr>
        <p:spPr>
          <a:xfrm>
            <a:off x="3937300" y="1202378"/>
            <a:ext cx="3420932" cy="34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2267" algn="l"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2105"/>
              <a:buChar char="•"/>
              <a:defRPr sz="2105"/>
            </a:lvl1pPr>
            <a:lvl2pPr marL="914400" lvl="1" indent="-343154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4"/>
              <a:buChar char="–"/>
              <a:defRPr sz="1804"/>
            </a:lvl2pPr>
            <a:lvl3pPr marL="1371600" lvl="2" indent="-32404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Char char="•"/>
              <a:defRPr sz="1503"/>
            </a:lvl3pPr>
            <a:lvl4pPr marL="1828800" lvl="3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–"/>
              <a:defRPr sz="1353"/>
            </a:lvl4pPr>
            <a:lvl5pPr marL="2286000" lvl="4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»"/>
              <a:defRPr sz="1353"/>
            </a:lvl5pPr>
            <a:lvl6pPr marL="2743200" lvl="5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•"/>
              <a:defRPr sz="1353"/>
            </a:lvl6pPr>
            <a:lvl7pPr marL="3200400" lvl="6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•"/>
              <a:defRPr sz="1353"/>
            </a:lvl7pPr>
            <a:lvl8pPr marL="3657600" lvl="7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•"/>
              <a:defRPr sz="1353"/>
            </a:lvl8pPr>
            <a:lvl9pPr marL="4114800" lvl="8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•"/>
              <a:defRPr sz="1353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87278" y="206362"/>
            <a:ext cx="6970955" cy="85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8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87277" y="1153472"/>
            <a:ext cx="3422277" cy="48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4"/>
              <a:buNone/>
              <a:defRPr sz="1804" b="1"/>
            </a:lvl1pPr>
            <a:lvl2pPr marL="914400" lvl="1" indent="-22860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None/>
              <a:defRPr sz="1503" b="1"/>
            </a:lvl2pPr>
            <a:lvl3pPr marL="1371600" lvl="2" indent="-228600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None/>
              <a:defRPr sz="1353" b="1"/>
            </a:lvl3pPr>
            <a:lvl4pPr marL="1828800" lvl="3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4pPr>
            <a:lvl5pPr marL="2286000" lvl="4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5pPr>
            <a:lvl6pPr marL="2743200" lvl="5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6pPr>
            <a:lvl7pPr marL="3200400" lvl="6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7pPr>
            <a:lvl8pPr marL="3657600" lvl="7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8pPr>
            <a:lvl9pPr marL="4114800" lvl="8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2"/>
          </p:nvPr>
        </p:nvSpPr>
        <p:spPr>
          <a:xfrm>
            <a:off x="387277" y="1634184"/>
            <a:ext cx="3422277" cy="296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3154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4"/>
              <a:buChar char="•"/>
              <a:defRPr sz="1804"/>
            </a:lvl1pPr>
            <a:lvl2pPr marL="914400" lvl="1" indent="-32404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Char char="–"/>
              <a:defRPr sz="1503"/>
            </a:lvl2pPr>
            <a:lvl3pPr marL="1371600" lvl="2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•"/>
              <a:defRPr sz="1353"/>
            </a:lvl3pPr>
            <a:lvl4pPr marL="1828800" lvl="3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–"/>
              <a:defRPr sz="1203"/>
            </a:lvl4pPr>
            <a:lvl5pPr marL="2286000" lvl="4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»"/>
              <a:defRPr sz="1203"/>
            </a:lvl5pPr>
            <a:lvl6pPr marL="2743200" lvl="5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•"/>
              <a:defRPr sz="1203"/>
            </a:lvl6pPr>
            <a:lvl7pPr marL="3200400" lvl="6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•"/>
              <a:defRPr sz="1203"/>
            </a:lvl7pPr>
            <a:lvl8pPr marL="3657600" lvl="7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•"/>
              <a:defRPr sz="1203"/>
            </a:lvl8pPr>
            <a:lvl9pPr marL="4114800" lvl="8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•"/>
              <a:defRPr sz="1203"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3"/>
          </p:nvPr>
        </p:nvSpPr>
        <p:spPr>
          <a:xfrm>
            <a:off x="3934611" y="1153472"/>
            <a:ext cx="3423622" cy="48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4"/>
              <a:buNone/>
              <a:defRPr sz="1804" b="1"/>
            </a:lvl1pPr>
            <a:lvl2pPr marL="914400" lvl="1" indent="-22860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None/>
              <a:defRPr sz="1503" b="1"/>
            </a:lvl2pPr>
            <a:lvl3pPr marL="1371600" lvl="2" indent="-228600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None/>
              <a:defRPr sz="1353" b="1"/>
            </a:lvl3pPr>
            <a:lvl4pPr marL="1828800" lvl="3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4pPr>
            <a:lvl5pPr marL="2286000" lvl="4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5pPr>
            <a:lvl6pPr marL="2743200" lvl="5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6pPr>
            <a:lvl7pPr marL="3200400" lvl="6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7pPr>
            <a:lvl8pPr marL="3657600" lvl="7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8pPr>
            <a:lvl9pPr marL="4114800" lvl="8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 b="1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4"/>
          </p:nvPr>
        </p:nvSpPr>
        <p:spPr>
          <a:xfrm>
            <a:off x="3934611" y="1634184"/>
            <a:ext cx="3423622" cy="296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3154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4"/>
              <a:buChar char="•"/>
              <a:defRPr sz="1804"/>
            </a:lvl1pPr>
            <a:lvl2pPr marL="914400" lvl="1" indent="-32404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Char char="–"/>
              <a:defRPr sz="1503"/>
            </a:lvl2pPr>
            <a:lvl3pPr marL="1371600" lvl="2" indent="-314515" algn="l"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353"/>
              <a:buChar char="•"/>
              <a:defRPr sz="1353"/>
            </a:lvl3pPr>
            <a:lvl4pPr marL="1828800" lvl="3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–"/>
              <a:defRPr sz="1203"/>
            </a:lvl4pPr>
            <a:lvl5pPr marL="2286000" lvl="4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»"/>
              <a:defRPr sz="1203"/>
            </a:lvl5pPr>
            <a:lvl6pPr marL="2743200" lvl="5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•"/>
              <a:defRPr sz="1203"/>
            </a:lvl6pPr>
            <a:lvl7pPr marL="3200400" lvl="6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•"/>
              <a:defRPr sz="1203"/>
            </a:lvl7pPr>
            <a:lvl8pPr marL="3657600" lvl="7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•"/>
              <a:defRPr sz="1203"/>
            </a:lvl8pPr>
            <a:lvl9pPr marL="4114800" lvl="8" indent="-30499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Char char="•"/>
              <a:defRPr sz="1203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387278" y="206362"/>
            <a:ext cx="6970955" cy="85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17" name="Google Shape;117;p26"/>
          <p:cNvSpPr/>
          <p:nvPr/>
        </p:nvSpPr>
        <p:spPr>
          <a:xfrm>
            <a:off x="0" y="0"/>
            <a:ext cx="9144000" cy="5143491"/>
          </a:xfrm>
          <a:custGeom>
            <a:avLst/>
            <a:gdLst/>
            <a:ahLst/>
            <a:cxnLst/>
            <a:rect l="l" t="t" r="r" b="b"/>
            <a:pathLst>
              <a:path w="10795000" h="6845288" extrusionOk="0">
                <a:moveTo>
                  <a:pt x="0" y="6845288"/>
                </a:moveTo>
                <a:lnTo>
                  <a:pt x="10795000" y="6845288"/>
                </a:lnTo>
                <a:lnTo>
                  <a:pt x="10795000" y="0"/>
                </a:lnTo>
                <a:lnTo>
                  <a:pt x="0" y="0"/>
                </a:lnTo>
                <a:lnTo>
                  <a:pt x="0" y="6845288"/>
                </a:lnTo>
                <a:close/>
              </a:path>
            </a:pathLst>
          </a:custGeom>
          <a:solidFill>
            <a:srgbClr val="42B9E4"/>
          </a:solidFill>
          <a:ln w="9525" cap="sq" cmpd="sng">
            <a:solidFill>
              <a:srgbClr val="42B9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6"/>
          <p:cNvSpPr/>
          <p:nvPr/>
        </p:nvSpPr>
        <p:spPr>
          <a:xfrm>
            <a:off x="7689866" y="4679948"/>
            <a:ext cx="38727" cy="272942"/>
          </a:xfrm>
          <a:custGeom>
            <a:avLst/>
            <a:gdLst/>
            <a:ahLst/>
            <a:cxnLst/>
            <a:rect l="l" t="t" r="r" b="b"/>
            <a:pathLst>
              <a:path w="23332" h="363247" extrusionOk="0">
                <a:moveTo>
                  <a:pt x="11666" y="11680"/>
                </a:moveTo>
                <a:lnTo>
                  <a:pt x="11666" y="351567"/>
                </a:lnTo>
              </a:path>
            </a:pathLst>
          </a:custGeom>
          <a:solidFill>
            <a:srgbClr val="FFFFFF">
              <a:alpha val="0"/>
            </a:srgbClr>
          </a:solidFill>
          <a:ln w="1165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/>
          <p:nvPr/>
        </p:nvSpPr>
        <p:spPr>
          <a:xfrm>
            <a:off x="7860485" y="4710734"/>
            <a:ext cx="895001" cy="226407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6"/>
          <p:cNvSpPr/>
          <p:nvPr/>
        </p:nvSpPr>
        <p:spPr>
          <a:xfrm>
            <a:off x="6935634" y="4675692"/>
            <a:ext cx="664796" cy="26373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387278" y="205168"/>
            <a:ext cx="2548219" cy="87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3"/>
              <a:buFont typeface="Calibri"/>
              <a:buNone/>
              <a:defRPr sz="150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3028280" y="205169"/>
            <a:ext cx="4329953" cy="439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317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  <a:defRPr sz="2405"/>
            </a:lvl1pPr>
            <a:lvl2pPr marL="914400" lvl="1" indent="-362267" algn="l"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2105"/>
              <a:buChar char="–"/>
              <a:defRPr sz="2105"/>
            </a:lvl2pPr>
            <a:lvl3pPr marL="1371600" lvl="2" indent="-343154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4"/>
              <a:buChar char="•"/>
              <a:defRPr sz="1804"/>
            </a:lvl3pPr>
            <a:lvl4pPr marL="1828800" lvl="3" indent="-32404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Char char="–"/>
              <a:defRPr sz="1503"/>
            </a:lvl4pPr>
            <a:lvl5pPr marL="2286000" lvl="4" indent="-32404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Char char="»"/>
              <a:defRPr sz="1503"/>
            </a:lvl5pPr>
            <a:lvl6pPr marL="2743200" lvl="5" indent="-32404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Char char="•"/>
              <a:defRPr sz="1503"/>
            </a:lvl6pPr>
            <a:lvl7pPr marL="3200400" lvl="6" indent="-32404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Char char="•"/>
              <a:defRPr sz="1503"/>
            </a:lvl7pPr>
            <a:lvl8pPr marL="3657600" lvl="7" indent="-32404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Char char="•"/>
              <a:defRPr sz="1503"/>
            </a:lvl8pPr>
            <a:lvl9pPr marL="4114800" lvl="8" indent="-32404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Char char="•"/>
              <a:defRPr sz="1503"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87278" y="1078325"/>
            <a:ext cx="2548219" cy="3524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2"/>
              <a:buNone/>
              <a:defRPr sz="1052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2"/>
              <a:buNone/>
              <a:defRPr sz="752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1518174" y="3607132"/>
            <a:ext cx="4647304" cy="42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3"/>
              <a:buFont typeface="Calibri"/>
              <a:buNone/>
              <a:defRPr sz="150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>
            <a:spLocks noGrp="1"/>
          </p:cNvSpPr>
          <p:nvPr>
            <p:ph type="pic" idx="2"/>
          </p:nvPr>
        </p:nvSpPr>
        <p:spPr>
          <a:xfrm>
            <a:off x="1518174" y="460434"/>
            <a:ext cx="4647304" cy="3091826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1518174" y="4032974"/>
            <a:ext cx="4647304" cy="60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2"/>
              <a:buNone/>
              <a:defRPr sz="1052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2"/>
              <a:buNone/>
              <a:defRPr sz="752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7"/>
              <a:buNone/>
              <a:defRPr sz="677"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387278" y="206362"/>
            <a:ext cx="6970955" cy="85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 rot="5400000">
            <a:off x="2172371" y="-582715"/>
            <a:ext cx="3400770" cy="697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 rot="5400000">
            <a:off x="4288470" y="1533387"/>
            <a:ext cx="4396787" cy="17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 rot="5400000">
            <a:off x="738446" y="-144806"/>
            <a:ext cx="4396787" cy="509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28575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575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575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8575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575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575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575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575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575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alf Left Image">
  <p:cSld name="1_Half Left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Image">
  <p:cSld name="Left Im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>
            <a:spLocks noGrp="1"/>
          </p:cNvSpPr>
          <p:nvPr>
            <p:ph type="pic" idx="2"/>
          </p:nvPr>
        </p:nvSpPr>
        <p:spPr>
          <a:xfrm>
            <a:off x="5956302" y="0"/>
            <a:ext cx="31878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387278" y="206362"/>
            <a:ext cx="6970955" cy="85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8"/>
              <a:buFont typeface="Calibri"/>
              <a:buNone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387278" y="1202378"/>
            <a:ext cx="6970955" cy="34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317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  <a:defRPr sz="24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2267" algn="l" rtl="0">
              <a:spcBef>
                <a:spcPts val="421"/>
              </a:spcBef>
              <a:spcAft>
                <a:spcPts val="0"/>
              </a:spcAft>
              <a:buClr>
                <a:schemeClr val="dk1"/>
              </a:buClr>
              <a:buSzPts val="2105"/>
              <a:buFont typeface="Arial"/>
              <a:buChar char="–"/>
              <a:defRPr sz="21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3154" algn="l" rtl="0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4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4040" algn="l" rtl="0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Font typeface="Arial"/>
              <a:buChar char="–"/>
              <a:defRPr sz="15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4040" algn="l" rtl="0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Font typeface="Arial"/>
              <a:buChar char="»"/>
              <a:defRPr sz="15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4040" algn="l" rtl="0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Font typeface="Arial"/>
              <a:buChar char="•"/>
              <a:defRPr sz="15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4040" algn="l" rtl="0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Font typeface="Arial"/>
              <a:buChar char="•"/>
              <a:defRPr sz="15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4040" algn="l" rtl="0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Font typeface="Arial"/>
              <a:buChar char="•"/>
              <a:defRPr sz="15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4040" algn="l" rtl="0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3"/>
              <a:buFont typeface="Arial"/>
              <a:buChar char="•"/>
              <a:defRPr sz="15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387277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2646383" y="4776111"/>
            <a:ext cx="2452744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5550948" y="4776111"/>
            <a:ext cx="1807285" cy="2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192" y="5010872"/>
            <a:ext cx="9220520" cy="16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 descr="Interfaz de usuario gráfica, Texto, Logotip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594" y="258047"/>
            <a:ext cx="2687649" cy="10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 descr="Logotipo, nombre de la empres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4530" y="4104219"/>
            <a:ext cx="914402" cy="9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1" descr="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6804" y="4488847"/>
            <a:ext cx="1247614" cy="17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55426" y="4346241"/>
            <a:ext cx="1141853" cy="42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1"/>
          <p:cNvSpPr txBox="1"/>
          <p:nvPr/>
        </p:nvSpPr>
        <p:spPr>
          <a:xfrm>
            <a:off x="4418569" y="4149469"/>
            <a:ext cx="8386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00" b="1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Organizan: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710268" y="1886960"/>
            <a:ext cx="77196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b="1" i="0" u="none" strike="noStrike" cap="none" dirty="0">
                <a:solidFill>
                  <a:srgbClr val="C80F17"/>
                </a:solidFill>
                <a:latin typeface="Barlow"/>
                <a:ea typeface="Barlow"/>
                <a:cs typeface="Barlow"/>
                <a:sym typeface="Barlow"/>
              </a:rPr>
              <a:t>Aterrizand</a:t>
            </a:r>
            <a:r>
              <a:rPr lang="es-PE" sz="3000" b="1" dirty="0">
                <a:solidFill>
                  <a:srgbClr val="C80F17"/>
                </a:solidFill>
                <a:latin typeface="Barlow"/>
                <a:ea typeface="Barlow"/>
                <a:cs typeface="Barlow"/>
                <a:sym typeface="Barlow"/>
              </a:rPr>
              <a:t>o en la práctica: Estrategias para implementar STEM+H en Territorios Latinoamericanos</a:t>
            </a:r>
            <a:endParaRPr sz="3000" b="1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192" y="5010872"/>
            <a:ext cx="9220520" cy="16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 descr="Logotipo, nombre de la empres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205" y="-2681"/>
            <a:ext cx="914402" cy="9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2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1479" y="381947"/>
            <a:ext cx="1247615" cy="17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0101" y="239341"/>
            <a:ext cx="1141853" cy="42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6154D00A-0517-D305-0C83-843B398ADC9A}"/>
              </a:ext>
            </a:extLst>
          </p:cNvPr>
          <p:cNvSpPr txBox="1"/>
          <p:nvPr/>
        </p:nvSpPr>
        <p:spPr>
          <a:xfrm>
            <a:off x="441811" y="703234"/>
            <a:ext cx="1966852" cy="865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8"/>
              </a:lnSpc>
              <a:spcBef>
                <a:spcPct val="0"/>
              </a:spcBef>
            </a:pPr>
            <a:r>
              <a:rPr lang="es-CO" sz="2750" spc="107" dirty="0">
                <a:solidFill>
                  <a:srgbClr val="CC0000"/>
                </a:solidFill>
                <a:latin typeface="Aileron Regular Bold"/>
              </a:rPr>
              <a:t>Territorios STEM+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F9B0D62D-29A8-DB41-5644-BC03BD5C7A04}"/>
              </a:ext>
            </a:extLst>
          </p:cNvPr>
          <p:cNvSpPr txBox="1"/>
          <p:nvPr/>
        </p:nvSpPr>
        <p:spPr>
          <a:xfrm>
            <a:off x="2697320" y="880066"/>
            <a:ext cx="600486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Los Territorios STEM son iniciativas colectivas que impulsan la Educación STEM. Nacen de la unión de distintos actores y organizaciones de la sociedad civil, el sector privado y el Estado que comparten una misma área geográfica. Todos ellos forman alianzas locales y regionales, además de trabajar colaborativamente con base en una estructura de gobernanza para cumplir un propósito y objetivos comunes a través de una agenda compartida.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AC173ED-FE03-992B-655C-3135BA01B2A1}"/>
              </a:ext>
            </a:extLst>
          </p:cNvPr>
          <p:cNvGrpSpPr/>
          <p:nvPr/>
        </p:nvGrpSpPr>
        <p:grpSpPr>
          <a:xfrm>
            <a:off x="2450295" y="1777877"/>
            <a:ext cx="3249460" cy="3146507"/>
            <a:chOff x="7784464" y="3555753"/>
            <a:chExt cx="6498920" cy="6293013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6CB8074-2DCF-56AC-6B6D-1E9574F28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4464" y="3555753"/>
              <a:ext cx="6498920" cy="6293013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E475733-2AE1-DCDA-E99F-CC808A75613D}"/>
                </a:ext>
              </a:extLst>
            </p:cNvPr>
            <p:cNvSpPr txBox="1"/>
            <p:nvPr/>
          </p:nvSpPr>
          <p:spPr>
            <a:xfrm>
              <a:off x="11019746" y="6126099"/>
              <a:ext cx="7040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+</a:t>
              </a:r>
              <a:endParaRPr lang="es-CO" sz="1600" b="1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1458960-4C4A-CC8A-E446-7790667532C1}"/>
                </a:ext>
              </a:extLst>
            </p:cNvPr>
            <p:cNvSpPr txBox="1"/>
            <p:nvPr/>
          </p:nvSpPr>
          <p:spPr>
            <a:xfrm>
              <a:off x="8787026" y="6912700"/>
              <a:ext cx="70408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5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CO" sz="6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D95207F-7E60-8CB3-52B0-0EE6873234D6}"/>
                </a:ext>
              </a:extLst>
            </p:cNvPr>
            <p:cNvSpPr txBox="1"/>
            <p:nvPr/>
          </p:nvSpPr>
          <p:spPr>
            <a:xfrm>
              <a:off x="12198438" y="8893902"/>
              <a:ext cx="70408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5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CO" sz="6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F1967AC7-B0D3-9A5B-F07A-F834DDD8DF66}"/>
                </a:ext>
              </a:extLst>
            </p:cNvPr>
            <p:cNvSpPr txBox="1"/>
            <p:nvPr/>
          </p:nvSpPr>
          <p:spPr>
            <a:xfrm>
              <a:off x="10089430" y="8893898"/>
              <a:ext cx="70408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5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CO" sz="6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9135244-363A-60A5-73EC-9A478DF349B5}"/>
                </a:ext>
              </a:extLst>
            </p:cNvPr>
            <p:cNvSpPr txBox="1"/>
            <p:nvPr/>
          </p:nvSpPr>
          <p:spPr>
            <a:xfrm>
              <a:off x="10183214" y="4767381"/>
              <a:ext cx="70408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5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CO" sz="6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D8E16D0-14CA-F9D8-FBE7-C97BF99677EF}"/>
              </a:ext>
            </a:extLst>
          </p:cNvPr>
          <p:cNvSpPr txBox="1"/>
          <p:nvPr/>
        </p:nvSpPr>
        <p:spPr>
          <a:xfrm>
            <a:off x="6180811" y="2747683"/>
            <a:ext cx="2362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En la Red STEM Latinoamérica hay 46 Iniciativas de Territorio STEM de ocho países de la región, </a:t>
            </a:r>
          </a:p>
          <a:p>
            <a:pPr algn="ctr"/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Cada una con una identidad única, basada en su contexto, cultura y enfoque.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192" y="5010872"/>
            <a:ext cx="9220520" cy="16120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/>
        </p:nvSpPr>
        <p:spPr>
          <a:xfrm>
            <a:off x="322749" y="266788"/>
            <a:ext cx="38366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i="0" u="none" strike="noStrike" cap="none" dirty="0">
                <a:solidFill>
                  <a:srgbClr val="C80F17"/>
                </a:solidFill>
                <a:latin typeface="Barlow"/>
                <a:ea typeface="Barlow"/>
                <a:cs typeface="Barlow"/>
                <a:sym typeface="Barlow"/>
              </a:rPr>
              <a:t>Consolidación de Territorios  STEM+ desde la Innovación Educativa</a:t>
            </a:r>
            <a:endParaRPr sz="1800" b="1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9" name="Google Shape;179;p33" descr="Logotipo, nombre de la empres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205" y="-2681"/>
            <a:ext cx="914402" cy="9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1479" y="381947"/>
            <a:ext cx="1247615" cy="17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0101" y="239341"/>
            <a:ext cx="1141853" cy="4241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393C70A-6621-ED88-4471-249EC4337A2E}"/>
              </a:ext>
            </a:extLst>
          </p:cNvPr>
          <p:cNvSpPr txBox="1"/>
          <p:nvPr/>
        </p:nvSpPr>
        <p:spPr>
          <a:xfrm>
            <a:off x="5591532" y="2642870"/>
            <a:ext cx="305813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25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Énfasis en la enseñanza de conceptos y habilidades específicas de cada una de las cuatro disciplinas</a:t>
            </a:r>
            <a:endParaRPr lang="es-CO" sz="825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D80930-FA52-1D75-3320-9C236BF33E18}"/>
              </a:ext>
            </a:extLst>
          </p:cNvPr>
          <p:cNvSpPr txBox="1"/>
          <p:nvPr/>
        </p:nvSpPr>
        <p:spPr>
          <a:xfrm>
            <a:off x="5629287" y="1608209"/>
            <a:ext cx="315787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800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El contexto es un elemento clave en el diseño e implementación de los procesos de enseñanza y aprendizaje, ya que se promueve la integración del entorno territorial</a:t>
            </a:r>
            <a:endParaRPr lang="es-CO" sz="800" dirty="0">
              <a:solidFill>
                <a:schemeClr val="accent5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098D19-2C0E-FCFD-0D27-8C047A6E4B32}"/>
              </a:ext>
            </a:extLst>
          </p:cNvPr>
          <p:cNvSpPr txBox="1"/>
          <p:nvPr/>
        </p:nvSpPr>
        <p:spPr>
          <a:xfrm>
            <a:off x="488750" y="2773581"/>
            <a:ext cx="305813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Fortalecimiento de las disciplinas que son parte del acrónimo (ciencias, tecnología, ingeniería y matemáticas)</a:t>
            </a:r>
            <a:endParaRPr lang="es-CO" sz="800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CF28A1-47F6-2B35-F42B-3D2DA23950C2}"/>
              </a:ext>
            </a:extLst>
          </p:cNvPr>
          <p:cNvSpPr txBox="1"/>
          <p:nvPr/>
        </p:nvSpPr>
        <p:spPr>
          <a:xfrm>
            <a:off x="591636" y="1619441"/>
            <a:ext cx="305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Integración de los conocimientos, habilidades y actitudes de las disciplinas del acrónimo, y también de otras, como las artes, las ciencias sociales y las humanidades.</a:t>
            </a:r>
            <a:endParaRPr lang="es-CO" sz="800" dirty="0">
              <a:solidFill>
                <a:schemeClr val="accent5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609E47A-0401-CA5B-9EEE-E6E1566EB594}"/>
              </a:ext>
            </a:extLst>
          </p:cNvPr>
          <p:cNvSpPr txBox="1"/>
          <p:nvPr/>
        </p:nvSpPr>
        <p:spPr>
          <a:xfrm>
            <a:off x="1055442" y="2273795"/>
            <a:ext cx="2130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Interdisciplinariedad</a:t>
            </a:r>
            <a:endParaRPr lang="es-CO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B69AC60-30D5-95DC-DE18-07588798938E}"/>
              </a:ext>
            </a:extLst>
          </p:cNvPr>
          <p:cNvSpPr txBox="1"/>
          <p:nvPr/>
        </p:nvSpPr>
        <p:spPr>
          <a:xfrm>
            <a:off x="5782064" y="2273794"/>
            <a:ext cx="260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Rol del Contexto</a:t>
            </a:r>
            <a:endParaRPr lang="es-CO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2" descr="El Periodo de Maduración Financiero">
            <a:extLst>
              <a:ext uri="{FF2B5EF4-FFF2-40B4-BE49-F238E27FC236}">
                <a16:creationId xmlns:a16="http://schemas.microsoft.com/office/drawing/2014/main" id="{FE811B56-5C5A-DA8A-0046-ED8C5BAEF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56" y="1691879"/>
            <a:ext cx="1929632" cy="23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62BE764-CD07-A125-1D9F-C981D5985B82}"/>
              </a:ext>
            </a:extLst>
          </p:cNvPr>
          <p:cNvSpPr txBox="1"/>
          <p:nvPr/>
        </p:nvSpPr>
        <p:spPr>
          <a:xfrm>
            <a:off x="4472287" y="1470898"/>
            <a:ext cx="1033437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STEM  </a:t>
            </a:r>
            <a:r>
              <a:rPr lang="es-ES" sz="1199" b="1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+ </a:t>
            </a:r>
            <a:endParaRPr lang="es-CO" sz="900" b="1" dirty="0">
              <a:solidFill>
                <a:schemeClr val="accent5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416E35-5341-DAFB-EA6F-F5A3BF18C828}"/>
              </a:ext>
            </a:extLst>
          </p:cNvPr>
          <p:cNvSpPr txBox="1"/>
          <p:nvPr/>
        </p:nvSpPr>
        <p:spPr>
          <a:xfrm>
            <a:off x="3256790" y="2724067"/>
            <a:ext cx="103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STEM Tradicional</a:t>
            </a:r>
            <a:endParaRPr lang="es-CO" sz="800" b="1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192" y="5010872"/>
            <a:ext cx="9220520" cy="16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 descr="Logotipo, nombre de la empres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205" y="-2681"/>
            <a:ext cx="914402" cy="9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1479" y="381947"/>
            <a:ext cx="1247615" cy="17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0101" y="239341"/>
            <a:ext cx="1141853" cy="42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69AC60-30D5-95DC-DE18-07588798938E}"/>
              </a:ext>
            </a:extLst>
          </p:cNvPr>
          <p:cNvSpPr txBox="1"/>
          <p:nvPr/>
        </p:nvSpPr>
        <p:spPr>
          <a:xfrm>
            <a:off x="1420265" y="2802289"/>
            <a:ext cx="1851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Rol del Estudiante</a:t>
            </a:r>
            <a:endParaRPr lang="es-CO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E2B891-9A97-235D-35FD-CE68EF693FAE}"/>
              </a:ext>
            </a:extLst>
          </p:cNvPr>
          <p:cNvSpPr txBox="1"/>
          <p:nvPr/>
        </p:nvSpPr>
        <p:spPr>
          <a:xfrm>
            <a:off x="1466916" y="3198551"/>
            <a:ext cx="18227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Tiene un rol centrado en el desarrollo de ciertos conocimientos y habilidades específicas de las cuatro áreas.</a:t>
            </a:r>
            <a:endParaRPr lang="es-CO" sz="700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1853D46-A383-304F-6911-077286973F69}"/>
              </a:ext>
            </a:extLst>
          </p:cNvPr>
          <p:cNvSpPr txBox="1"/>
          <p:nvPr/>
        </p:nvSpPr>
        <p:spPr>
          <a:xfrm>
            <a:off x="1042150" y="2251214"/>
            <a:ext cx="2607408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25" dirty="0">
                <a:solidFill>
                  <a:schemeClr val="accent5">
                    <a:lumMod val="75000"/>
                  </a:schemeClr>
                </a:solidFill>
                <a:latin typeface="WordVisi_MSFontService"/>
              </a:rPr>
              <a:t>Tiene un rol activo y clave en todo lo que ocurre al interior del aula –y fuera de ella- y es reconocido como un agente de cambio ante los desafíos de la sociedad</a:t>
            </a:r>
            <a:r>
              <a:rPr lang="es-CL" sz="825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.</a:t>
            </a:r>
            <a:endParaRPr lang="es-CO" sz="825" dirty="0">
              <a:solidFill>
                <a:schemeClr val="accent5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911772-8D77-E093-1D44-18C2F7BE749A}"/>
              </a:ext>
            </a:extLst>
          </p:cNvPr>
          <p:cNvSpPr txBox="1"/>
          <p:nvPr/>
        </p:nvSpPr>
        <p:spPr>
          <a:xfrm>
            <a:off x="5574562" y="2773170"/>
            <a:ext cx="260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Rol del Docente</a:t>
            </a:r>
            <a:endParaRPr lang="es-CO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B730E58-4486-0EFF-ABB5-9D19888DA285}"/>
              </a:ext>
            </a:extLst>
          </p:cNvPr>
          <p:cNvSpPr txBox="1"/>
          <p:nvPr/>
        </p:nvSpPr>
        <p:spPr>
          <a:xfrm>
            <a:off x="5922313" y="3157863"/>
            <a:ext cx="180276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25" dirty="0">
                <a:solidFill>
                  <a:schemeClr val="accent6">
                    <a:lumMod val="50000"/>
                  </a:schemeClr>
                </a:solidFill>
                <a:latin typeface="WordVisi_MSFontService"/>
              </a:rPr>
              <a:t>Profesional facilitador del aprendizaje que hace énfasis en el desarrollo de los conocimientos de cada disciplina.</a:t>
            </a:r>
            <a:endParaRPr lang="es-CO" sz="825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B553EF2-76D0-484D-4C9D-0A77F906E19D}"/>
              </a:ext>
            </a:extLst>
          </p:cNvPr>
          <p:cNvSpPr txBox="1"/>
          <p:nvPr/>
        </p:nvSpPr>
        <p:spPr>
          <a:xfrm>
            <a:off x="5519836" y="2247874"/>
            <a:ext cx="260771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CL" sz="825" dirty="0">
                <a:solidFill>
                  <a:schemeClr val="accent5">
                    <a:lumMod val="75000"/>
                  </a:schemeClr>
                </a:solidFill>
                <a:latin typeface="WordVisi_MSFontService"/>
              </a:rPr>
              <a:t>Profesionales e investigadores que diseñan experiencias de aprendizaje pertinentes y contextualizadas, en la resolución de problemas del mundo real. </a:t>
            </a:r>
            <a:endParaRPr lang="es-ES" sz="825" dirty="0">
              <a:solidFill>
                <a:schemeClr val="accent5">
                  <a:lumMod val="75000"/>
                </a:schemeClr>
              </a:solidFill>
              <a:latin typeface="Arial "/>
            </a:endParaRPr>
          </a:p>
        </p:txBody>
      </p:sp>
      <p:pic>
        <p:nvPicPr>
          <p:cNvPr id="19" name="Picture 2" descr="El Periodo de Maduración Financiero">
            <a:extLst>
              <a:ext uri="{FF2B5EF4-FFF2-40B4-BE49-F238E27FC236}">
                <a16:creationId xmlns:a16="http://schemas.microsoft.com/office/drawing/2014/main" id="{2D2CC769-159E-23BF-E553-2D31C622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56" y="2204835"/>
            <a:ext cx="1929632" cy="23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E130DCE-7985-54DD-8458-FD3D42AB32B5}"/>
              </a:ext>
            </a:extLst>
          </p:cNvPr>
          <p:cNvSpPr txBox="1"/>
          <p:nvPr/>
        </p:nvSpPr>
        <p:spPr>
          <a:xfrm>
            <a:off x="4472287" y="1983854"/>
            <a:ext cx="1033437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STEM  </a:t>
            </a:r>
            <a:r>
              <a:rPr lang="es-ES" sz="1199" b="1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+ </a:t>
            </a:r>
            <a:endParaRPr lang="es-CO" sz="900" b="1" dirty="0">
              <a:solidFill>
                <a:schemeClr val="accent5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61A2167-A59D-086B-20AC-D74047780276}"/>
              </a:ext>
            </a:extLst>
          </p:cNvPr>
          <p:cNvSpPr txBox="1"/>
          <p:nvPr/>
        </p:nvSpPr>
        <p:spPr>
          <a:xfrm>
            <a:off x="3256790" y="3237023"/>
            <a:ext cx="103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STEM Tradicional</a:t>
            </a:r>
            <a:endParaRPr lang="es-CO" sz="800" b="1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B1A183-0096-112E-86DB-B2959A321AE8}"/>
              </a:ext>
            </a:extLst>
          </p:cNvPr>
          <p:cNvSpPr txBox="1"/>
          <p:nvPr/>
        </p:nvSpPr>
        <p:spPr>
          <a:xfrm>
            <a:off x="2318177" y="986555"/>
            <a:ext cx="46110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Rol de la Familia</a:t>
            </a:r>
          </a:p>
          <a:p>
            <a:pPr algn="just" fontAlgn="base"/>
            <a:endParaRPr lang="es-CL" sz="700" dirty="0">
              <a:latin typeface="Arial "/>
            </a:endParaRPr>
          </a:p>
          <a:p>
            <a:pPr algn="just" rtl="0" fontAlgn="base"/>
            <a:r>
              <a:rPr lang="es-CL" sz="700" dirty="0">
                <a:latin typeface="Arial "/>
              </a:rPr>
              <a:t>Se reconoce, de manera explícita, el rol relevante que tiene la familia en los procesos de aprendizaje de sus estudiantes, proporcionando apoyos, conocimientos y recursos adicionales a los entregados en la escuela</a:t>
            </a:r>
            <a:endParaRPr lang="es-ES" sz="700" dirty="0">
              <a:latin typeface="Arial "/>
            </a:endParaRPr>
          </a:p>
        </p:txBody>
      </p:sp>
      <p:sp>
        <p:nvSpPr>
          <p:cNvPr id="25" name="Google Shape;178;p33">
            <a:extLst>
              <a:ext uri="{FF2B5EF4-FFF2-40B4-BE49-F238E27FC236}">
                <a16:creationId xmlns:a16="http://schemas.microsoft.com/office/drawing/2014/main" id="{40B202FD-13C2-4602-BFFB-49498BB7335E}"/>
              </a:ext>
            </a:extLst>
          </p:cNvPr>
          <p:cNvSpPr txBox="1"/>
          <p:nvPr/>
        </p:nvSpPr>
        <p:spPr>
          <a:xfrm>
            <a:off x="322749" y="266788"/>
            <a:ext cx="38366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i="0" u="none" strike="noStrike" cap="none" dirty="0">
                <a:solidFill>
                  <a:srgbClr val="C80F17"/>
                </a:solidFill>
                <a:latin typeface="Barlow"/>
                <a:ea typeface="Barlow"/>
                <a:cs typeface="Barlow"/>
                <a:sym typeface="Barlow"/>
              </a:rPr>
              <a:t>Consolidación de Territorios  STEM+ desde la Innovación Educativa</a:t>
            </a:r>
            <a:endParaRPr sz="1800" b="1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35808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192" y="5010872"/>
            <a:ext cx="9220520" cy="16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 descr="Logotipo, nombre de la empres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205" y="-2681"/>
            <a:ext cx="914402" cy="9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1479" y="381947"/>
            <a:ext cx="1247615" cy="17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0101" y="239341"/>
            <a:ext cx="1141853" cy="42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69AC60-30D5-95DC-DE18-07588798938E}"/>
              </a:ext>
            </a:extLst>
          </p:cNvPr>
          <p:cNvSpPr txBox="1"/>
          <p:nvPr/>
        </p:nvSpPr>
        <p:spPr>
          <a:xfrm>
            <a:off x="444799" y="2380028"/>
            <a:ext cx="2917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Metodologías</a:t>
            </a:r>
            <a:endParaRPr lang="es-CO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911772-8D77-E093-1D44-18C2F7BE749A}"/>
              </a:ext>
            </a:extLst>
          </p:cNvPr>
          <p:cNvSpPr txBox="1"/>
          <p:nvPr/>
        </p:nvSpPr>
        <p:spPr>
          <a:xfrm>
            <a:off x="6082547" y="2380027"/>
            <a:ext cx="260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Ambientes de Aprendizaje</a:t>
            </a:r>
            <a:endParaRPr lang="es-CO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2" descr="El Periodo de Maduración Financiero">
            <a:extLst>
              <a:ext uri="{FF2B5EF4-FFF2-40B4-BE49-F238E27FC236}">
                <a16:creationId xmlns:a16="http://schemas.microsoft.com/office/drawing/2014/main" id="{75D84F44-862E-0B8A-0FA0-9FF37A70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56" y="1836846"/>
            <a:ext cx="1929632" cy="23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2BA2FC1-04B7-D2E3-C840-D1AD52A7EA73}"/>
              </a:ext>
            </a:extLst>
          </p:cNvPr>
          <p:cNvSpPr txBox="1"/>
          <p:nvPr/>
        </p:nvSpPr>
        <p:spPr>
          <a:xfrm>
            <a:off x="4472287" y="1615865"/>
            <a:ext cx="1033437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STEM  </a:t>
            </a:r>
            <a:r>
              <a:rPr lang="es-ES" sz="1199" b="1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+ </a:t>
            </a:r>
            <a:endParaRPr lang="es-CO" sz="900" b="1" dirty="0">
              <a:solidFill>
                <a:schemeClr val="accent5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EE7FD2-84A7-FDF7-FDD2-1C57D7DF68D2}"/>
              </a:ext>
            </a:extLst>
          </p:cNvPr>
          <p:cNvSpPr txBox="1"/>
          <p:nvPr/>
        </p:nvSpPr>
        <p:spPr>
          <a:xfrm>
            <a:off x="3024000" y="3051819"/>
            <a:ext cx="103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STEM Tradicional</a:t>
            </a:r>
            <a:endParaRPr lang="es-CO" sz="800" b="1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21" name="Google Shape;178;p33">
            <a:extLst>
              <a:ext uri="{FF2B5EF4-FFF2-40B4-BE49-F238E27FC236}">
                <a16:creationId xmlns:a16="http://schemas.microsoft.com/office/drawing/2014/main" id="{A3EA49D5-5F83-A479-27C7-1D94E58637F8}"/>
              </a:ext>
            </a:extLst>
          </p:cNvPr>
          <p:cNvSpPr txBox="1"/>
          <p:nvPr/>
        </p:nvSpPr>
        <p:spPr>
          <a:xfrm>
            <a:off x="322749" y="266788"/>
            <a:ext cx="38366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i="0" u="none" strike="noStrike" cap="none" dirty="0">
                <a:solidFill>
                  <a:srgbClr val="C80F17"/>
                </a:solidFill>
                <a:latin typeface="Barlow"/>
                <a:ea typeface="Barlow"/>
                <a:cs typeface="Barlow"/>
                <a:sym typeface="Barlow"/>
              </a:rPr>
              <a:t>Consolidación de Territorios  STEM+ desde la Innovación Educativa</a:t>
            </a:r>
            <a:endParaRPr sz="1800" b="1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6A0CA1-C512-3CB9-5F12-59E2226564A2}"/>
              </a:ext>
            </a:extLst>
          </p:cNvPr>
          <p:cNvSpPr txBox="1"/>
          <p:nvPr/>
        </p:nvSpPr>
        <p:spPr>
          <a:xfrm>
            <a:off x="657612" y="2928708"/>
            <a:ext cx="25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Promueve la implementación de metodologías activas peo son utilizadas para resolver cuestiones dentro de las mismas disciplinas o asignaturas.</a:t>
            </a:r>
            <a:endParaRPr lang="es-CO" sz="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837BB8D-65F7-A1AF-B8FD-5347F076D9D6}"/>
              </a:ext>
            </a:extLst>
          </p:cNvPr>
          <p:cNvSpPr txBox="1"/>
          <p:nvPr/>
        </p:nvSpPr>
        <p:spPr>
          <a:xfrm>
            <a:off x="547162" y="1590757"/>
            <a:ext cx="263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ES" sz="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Implementación de metodologías activas y el aprendizaje autónomo por parte del estudiantado, reconociendo estilos de aprendizaje diferenciados.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15226E-ADFF-71DA-2C17-30097CC24910}"/>
              </a:ext>
            </a:extLst>
          </p:cNvPr>
          <p:cNvSpPr txBox="1"/>
          <p:nvPr/>
        </p:nvSpPr>
        <p:spPr>
          <a:xfrm>
            <a:off x="5881024" y="2922937"/>
            <a:ext cx="305813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Se caracterizan por ser activos y prácticos, pero el énfasis se centra más en la enseñanza en el aula y en la formación de los estudiantes en las áreas STEM</a:t>
            </a:r>
            <a:endParaRPr lang="es-CO" sz="800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35548A9-F6B3-F29C-248D-AF7A0C7447E8}"/>
              </a:ext>
            </a:extLst>
          </p:cNvPr>
          <p:cNvSpPr txBox="1"/>
          <p:nvPr/>
        </p:nvSpPr>
        <p:spPr>
          <a:xfrm>
            <a:off x="5788225" y="1587807"/>
            <a:ext cx="324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CL" sz="800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Son activos, flexibles, diversos, expandidos (más allá de la institución) y colaborativos, que promueven el aprendizaje práctico, experiencial y la comunicación entre los entre pares. </a:t>
            </a:r>
            <a:endParaRPr lang="es-ES" sz="800" dirty="0">
              <a:solidFill>
                <a:schemeClr val="accent5">
                  <a:lumMod val="75000"/>
                </a:schemeClr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81367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192" y="5010872"/>
            <a:ext cx="9220520" cy="16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 descr="Logotipo, nombre de la empres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205" y="-2681"/>
            <a:ext cx="914402" cy="9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1479" y="381947"/>
            <a:ext cx="1247615" cy="17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0101" y="239341"/>
            <a:ext cx="1141853" cy="42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0911772-8D77-E093-1D44-18C2F7BE749A}"/>
              </a:ext>
            </a:extLst>
          </p:cNvPr>
          <p:cNvSpPr txBox="1"/>
          <p:nvPr/>
        </p:nvSpPr>
        <p:spPr>
          <a:xfrm>
            <a:off x="6008759" y="2463943"/>
            <a:ext cx="260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Competencias Siglo XXI</a:t>
            </a:r>
            <a:endParaRPr lang="es-CO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472C10-4E4F-2C4D-96D6-C5DBD67F5C33}"/>
              </a:ext>
            </a:extLst>
          </p:cNvPr>
          <p:cNvSpPr txBox="1"/>
          <p:nvPr/>
        </p:nvSpPr>
        <p:spPr>
          <a:xfrm>
            <a:off x="554117" y="3034251"/>
            <a:ext cx="243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Se centra en el desarrollo y adquisición de conocimientos y habilidades específicas de las ciencias, tecnología, ingeniería y matemáticas.</a:t>
            </a:r>
            <a:endParaRPr lang="es-CO" sz="800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F18BD5-367E-F5F0-E88F-CE9058870728}"/>
              </a:ext>
            </a:extLst>
          </p:cNvPr>
          <p:cNvSpPr txBox="1"/>
          <p:nvPr/>
        </p:nvSpPr>
        <p:spPr>
          <a:xfrm>
            <a:off x="459640" y="1791742"/>
            <a:ext cx="288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ES" sz="800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Promueve integración de situaciones relevantes, desde el fortalecimiento de competencias para la resolución de problemas reales, situadas y pertinentes del entorno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8E2B95-7EC1-0120-311C-6B6F273A54B7}"/>
              </a:ext>
            </a:extLst>
          </p:cNvPr>
          <p:cNvSpPr txBox="1"/>
          <p:nvPr/>
        </p:nvSpPr>
        <p:spPr>
          <a:xfrm>
            <a:off x="5505725" y="1747608"/>
            <a:ext cx="352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ES" sz="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Promueve el pensamiento creativo, el pensamiento crítico, la comunicación y la colaboración. Asimismo, pone en valor el componente emocional como un factor relevante en el proceso de formación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6A23CFE-79AF-ED44-EE10-9D0516588435}"/>
              </a:ext>
            </a:extLst>
          </p:cNvPr>
          <p:cNvSpPr txBox="1"/>
          <p:nvPr/>
        </p:nvSpPr>
        <p:spPr>
          <a:xfrm>
            <a:off x="5663056" y="2993098"/>
            <a:ext cx="305813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Promueve el desarrollo de competencias que permiten a los estudiantes estar “mejor” preparados para enfrentar los desafíos de nuestro siglo y de ahora en adelante</a:t>
            </a:r>
            <a:endParaRPr lang="es-CO" sz="825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El Periodo de Maduración Financiero">
            <a:extLst>
              <a:ext uri="{FF2B5EF4-FFF2-40B4-BE49-F238E27FC236}">
                <a16:creationId xmlns:a16="http://schemas.microsoft.com/office/drawing/2014/main" id="{D577D082-2C7D-2E5F-2687-0DB764D77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56" y="1836846"/>
            <a:ext cx="1929632" cy="23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EFC17B9-F080-3CD6-0D60-A7D470B176EA}"/>
              </a:ext>
            </a:extLst>
          </p:cNvPr>
          <p:cNvSpPr txBox="1"/>
          <p:nvPr/>
        </p:nvSpPr>
        <p:spPr>
          <a:xfrm>
            <a:off x="303020" y="2533577"/>
            <a:ext cx="3120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Perspectiva pedagógica y didáctica </a:t>
            </a:r>
            <a:endParaRPr lang="es-CO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2A3A3B-22A3-A1CA-FBD0-CC47604103C2}"/>
              </a:ext>
            </a:extLst>
          </p:cNvPr>
          <p:cNvSpPr txBox="1"/>
          <p:nvPr/>
        </p:nvSpPr>
        <p:spPr>
          <a:xfrm>
            <a:off x="4472287" y="1615865"/>
            <a:ext cx="1033437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STEM  </a:t>
            </a:r>
            <a:r>
              <a:rPr lang="es-ES" sz="1199" b="1" dirty="0">
                <a:solidFill>
                  <a:schemeClr val="accent5">
                    <a:lumMod val="75000"/>
                  </a:schemeClr>
                </a:solidFill>
                <a:latin typeface="Arial "/>
              </a:rPr>
              <a:t>+</a:t>
            </a:r>
            <a:endParaRPr lang="es-CO" sz="900" b="1" dirty="0">
              <a:solidFill>
                <a:schemeClr val="accent5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CF7B16-6AFB-FF9E-6974-AB2252640201}"/>
              </a:ext>
            </a:extLst>
          </p:cNvPr>
          <p:cNvSpPr txBox="1"/>
          <p:nvPr/>
        </p:nvSpPr>
        <p:spPr>
          <a:xfrm>
            <a:off x="3024000" y="3051819"/>
            <a:ext cx="103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STEM Tradicional</a:t>
            </a:r>
            <a:endParaRPr lang="es-CO" sz="800" b="1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12" name="Google Shape;178;p33">
            <a:extLst>
              <a:ext uri="{FF2B5EF4-FFF2-40B4-BE49-F238E27FC236}">
                <a16:creationId xmlns:a16="http://schemas.microsoft.com/office/drawing/2014/main" id="{3482951D-3B0E-486F-3E41-61474C8EBBF4}"/>
              </a:ext>
            </a:extLst>
          </p:cNvPr>
          <p:cNvSpPr txBox="1"/>
          <p:nvPr/>
        </p:nvSpPr>
        <p:spPr>
          <a:xfrm>
            <a:off x="322749" y="266788"/>
            <a:ext cx="38366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i="0" u="none" strike="noStrike" cap="none" dirty="0">
                <a:solidFill>
                  <a:srgbClr val="C80F17"/>
                </a:solidFill>
                <a:latin typeface="Barlow"/>
                <a:ea typeface="Barlow"/>
                <a:cs typeface="Barlow"/>
                <a:sym typeface="Barlow"/>
              </a:rPr>
              <a:t>Consolidación de Territorios  STEM+ desde la Innovación Educativa</a:t>
            </a:r>
            <a:endParaRPr sz="1800" b="1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56220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192" y="5010872"/>
            <a:ext cx="9220520" cy="16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 descr="Logotipo, nombre de la empres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205" y="-2681"/>
            <a:ext cx="914402" cy="9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1479" y="381947"/>
            <a:ext cx="1247615" cy="17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0101" y="239341"/>
            <a:ext cx="1141853" cy="42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8;p33">
            <a:extLst>
              <a:ext uri="{FF2B5EF4-FFF2-40B4-BE49-F238E27FC236}">
                <a16:creationId xmlns:a16="http://schemas.microsoft.com/office/drawing/2014/main" id="{3482951D-3B0E-486F-3E41-61474C8EBBF4}"/>
              </a:ext>
            </a:extLst>
          </p:cNvPr>
          <p:cNvSpPr txBox="1"/>
          <p:nvPr/>
        </p:nvSpPr>
        <p:spPr>
          <a:xfrm>
            <a:off x="322749" y="663538"/>
            <a:ext cx="38366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rgbClr val="C80F17"/>
                </a:solidFill>
                <a:latin typeface="Barlow"/>
                <a:ea typeface="Barlow"/>
                <a:cs typeface="Barlow"/>
                <a:sym typeface="Barlow"/>
              </a:rPr>
              <a:t>Perspectiva estratégica de los </a:t>
            </a:r>
            <a:r>
              <a:rPr lang="es-PE" sz="1800" b="1" i="0" u="none" strike="noStrike" cap="none" dirty="0">
                <a:solidFill>
                  <a:srgbClr val="C80F17"/>
                </a:solidFill>
                <a:latin typeface="Barlow"/>
                <a:ea typeface="Barlow"/>
                <a:cs typeface="Barlow"/>
                <a:sym typeface="Barlow"/>
              </a:rPr>
              <a:t>Territorios  STEM+</a:t>
            </a:r>
            <a:endParaRPr sz="1800" b="1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930B5D9-403C-01A2-71BA-7F3EAC715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8069" y="1716675"/>
            <a:ext cx="3141766" cy="228233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7BEDED0-E9EC-8618-1708-EAB07C48C3EF}"/>
              </a:ext>
            </a:extLst>
          </p:cNvPr>
          <p:cNvSpPr txBox="1"/>
          <p:nvPr/>
        </p:nvSpPr>
        <p:spPr>
          <a:xfrm>
            <a:off x="6308285" y="3320554"/>
            <a:ext cx="1888255" cy="82249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199" b="1" dirty="0">
                <a:solidFill>
                  <a:srgbClr val="FFB900"/>
                </a:solidFill>
                <a:ea typeface="Arial Unicode MS"/>
                <a:cs typeface="Arial Unicode MS"/>
              </a:rPr>
              <a:t>Posicionamiento </a:t>
            </a:r>
            <a:endParaRPr lang="es-ES" sz="1199" b="1" dirty="0">
              <a:solidFill>
                <a:srgbClr val="FFB9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</a:pPr>
            <a:endParaRPr lang="es-ES" sz="675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10000"/>
              </a:lnSpc>
            </a:pPr>
            <a:r>
              <a:rPr lang="es-ES" sz="675" dirty="0">
                <a:solidFill>
                  <a:schemeClr val="tx1"/>
                </a:solidFill>
                <a:ea typeface="Arial Unicode MS"/>
                <a:cs typeface="Arial Unicode MS"/>
              </a:rPr>
              <a:t>Contribuir al reconocimiento de los Territorios STEM </a:t>
            </a:r>
            <a:r>
              <a:rPr lang="es-ES" sz="675" dirty="0">
                <a:solidFill>
                  <a:schemeClr val="tx1"/>
                </a:solidFill>
                <a:ea typeface="Arial Unicode MS"/>
              </a:rPr>
              <a:t>y de la Red STEM Latinoamérica </a:t>
            </a:r>
            <a:r>
              <a:rPr lang="es-ES" sz="675" dirty="0">
                <a:solidFill>
                  <a:schemeClr val="tx1"/>
                </a:solidFill>
                <a:ea typeface="Arial Unicode MS"/>
                <a:cs typeface="Arial Unicode MS"/>
              </a:rPr>
              <a:t>por su gestión y contribuciones a la innovación educativa.</a:t>
            </a:r>
            <a:endParaRPr lang="es-ES" sz="1049" dirty="0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D044A7E-6A32-9962-D676-547E57A453C7}"/>
              </a:ext>
            </a:extLst>
          </p:cNvPr>
          <p:cNvSpPr txBox="1"/>
          <p:nvPr/>
        </p:nvSpPr>
        <p:spPr>
          <a:xfrm>
            <a:off x="6308285" y="2105836"/>
            <a:ext cx="1888255" cy="82249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199" b="1" dirty="0">
                <a:solidFill>
                  <a:srgbClr val="647D2D"/>
                </a:solidFill>
                <a:ea typeface="Arial Unicode MS"/>
                <a:cs typeface="Arial Unicode MS"/>
              </a:rPr>
              <a:t>Divulgación</a:t>
            </a:r>
            <a:r>
              <a:rPr lang="es-ES" sz="1199" b="1" dirty="0">
                <a:solidFill>
                  <a:srgbClr val="FFB900"/>
                </a:solidFill>
                <a:ea typeface="Arial Unicode MS"/>
                <a:cs typeface="Arial Unicode MS"/>
              </a:rPr>
              <a:t> </a:t>
            </a:r>
            <a:endParaRPr lang="es-ES" sz="1199" b="1" dirty="0">
              <a:solidFill>
                <a:srgbClr val="FFB9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</a:pPr>
            <a:endParaRPr lang="es-ES" sz="699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10000"/>
              </a:lnSpc>
            </a:pPr>
            <a:r>
              <a:rPr lang="es-ES" sz="675" dirty="0">
                <a:solidFill>
                  <a:schemeClr val="tx1"/>
                </a:solidFill>
                <a:ea typeface="Arial Unicode MS"/>
                <a:cs typeface="Arial Unicode MS"/>
              </a:rPr>
              <a:t>Generar circulación de convocatorias a eventos, noticias y novedades de los Territorios STEM que permitan reconocer avances en sus iniciativas.</a:t>
            </a:r>
            <a:endParaRPr lang="es-CO" sz="675" dirty="0">
              <a:solidFill>
                <a:schemeClr val="tx1"/>
              </a:solidFill>
              <a:ea typeface="Arial Unicode MS"/>
              <a:cs typeface="Arial Unicode M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2166810-9DBE-2732-21F4-3D3A707A440B}"/>
              </a:ext>
            </a:extLst>
          </p:cNvPr>
          <p:cNvSpPr txBox="1"/>
          <p:nvPr/>
        </p:nvSpPr>
        <p:spPr>
          <a:xfrm>
            <a:off x="1055588" y="2105836"/>
            <a:ext cx="1888255" cy="82249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199" b="1" dirty="0">
                <a:solidFill>
                  <a:srgbClr val="0070C0"/>
                </a:solidFill>
                <a:ea typeface="Arial Unicode MS"/>
                <a:cs typeface="Arial Unicode MS"/>
              </a:rPr>
              <a:t>Conexión</a:t>
            </a:r>
            <a:r>
              <a:rPr lang="es-ES" sz="1199" b="1" dirty="0">
                <a:solidFill>
                  <a:srgbClr val="FFB900"/>
                </a:solidFill>
                <a:ea typeface="Arial Unicode MS"/>
                <a:cs typeface="Arial Unicode MS"/>
              </a:rPr>
              <a:t> </a:t>
            </a:r>
            <a:endParaRPr lang="es-ES" sz="1199" b="1" dirty="0">
              <a:solidFill>
                <a:srgbClr val="FFB9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</a:pPr>
            <a:endParaRPr lang="es-ES" sz="699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10000"/>
              </a:lnSpc>
            </a:pPr>
            <a:r>
              <a:rPr lang="es-ES" sz="675" dirty="0">
                <a:solidFill>
                  <a:schemeClr val="tx1"/>
                </a:solidFill>
                <a:ea typeface="Arial Unicode MS"/>
                <a:cs typeface="Arial Unicode MS"/>
              </a:rPr>
              <a:t>Formular relaciones oportunas entre las ofertas de valor y nodos de la Red STEM Latinoamérica para desarrollar proyectos regionales. </a:t>
            </a:r>
            <a:endParaRPr lang="es-CO" sz="675" dirty="0">
              <a:solidFill>
                <a:schemeClr val="tx1"/>
              </a:solidFill>
              <a:ea typeface="Arial Unicode MS"/>
              <a:cs typeface="Arial Unicode M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89DC386-02F1-D2A4-755F-04F48E725339}"/>
              </a:ext>
            </a:extLst>
          </p:cNvPr>
          <p:cNvSpPr txBox="1"/>
          <p:nvPr/>
        </p:nvSpPr>
        <p:spPr>
          <a:xfrm>
            <a:off x="1002551" y="3320553"/>
            <a:ext cx="1888255" cy="82249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199" b="1" dirty="0">
                <a:solidFill>
                  <a:srgbClr val="C00000"/>
                </a:solidFill>
                <a:ea typeface="Arial Unicode MS"/>
                <a:cs typeface="Arial Unicode MS"/>
              </a:rPr>
              <a:t>Actualización</a:t>
            </a:r>
            <a:r>
              <a:rPr lang="es-ES" sz="1199" b="1" dirty="0">
                <a:solidFill>
                  <a:srgbClr val="FFB900"/>
                </a:solidFill>
                <a:ea typeface="Arial Unicode MS"/>
                <a:cs typeface="Arial Unicode MS"/>
              </a:rPr>
              <a:t> </a:t>
            </a:r>
            <a:endParaRPr lang="es-ES" sz="1049" dirty="0"/>
          </a:p>
          <a:p>
            <a:pPr>
              <a:lnSpc>
                <a:spcPct val="110000"/>
              </a:lnSpc>
            </a:pPr>
            <a:endParaRPr lang="es-ES" sz="675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10000"/>
              </a:lnSpc>
            </a:pPr>
            <a:r>
              <a:rPr lang="es-ES" sz="675" dirty="0">
                <a:solidFill>
                  <a:schemeClr val="tx1"/>
                </a:solidFill>
                <a:ea typeface="Arial Unicode MS"/>
                <a:cs typeface="Arial Unicode MS"/>
              </a:rPr>
              <a:t>Identificar nuevos proyectos o actualizaciones de las visiones estratégicas de los Territorios STEM para más vínculos oportunos.</a:t>
            </a:r>
            <a:endParaRPr lang="es-CO" sz="699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04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192" y="5010872"/>
            <a:ext cx="9220520" cy="16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4" descr="Interfaz de usuario gráfica, Texto, Logotip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7722" y="1165194"/>
            <a:ext cx="5271491" cy="2146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4" descr="Logotipo, nombre de la empres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4530" y="4104219"/>
            <a:ext cx="914402" cy="9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4" descr="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6804" y="4488847"/>
            <a:ext cx="1247614" cy="17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55426" y="4346241"/>
            <a:ext cx="1141853" cy="42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4"/>
          <p:cNvSpPr txBox="1"/>
          <p:nvPr/>
        </p:nvSpPr>
        <p:spPr>
          <a:xfrm>
            <a:off x="4418569" y="4149469"/>
            <a:ext cx="8386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00" b="1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Organizan: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737</Words>
  <Application>Microsoft Office PowerPoint</Application>
  <PresentationFormat>Presentación en pantalla (16:9)</PresentationFormat>
  <Paragraphs>73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Arial </vt:lpstr>
      <vt:lpstr>Barlow</vt:lpstr>
      <vt:lpstr>WordVisi_MSFontService</vt:lpstr>
      <vt:lpstr>Aileron Regular Bold</vt:lpstr>
      <vt:lpstr>Simple Light</vt:lpstr>
      <vt:lpstr>3_Office 主题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Elvira Ruiz Castillo</dc:creator>
  <cp:lastModifiedBy>Sandra Elvira Ruiz Castillo</cp:lastModifiedBy>
  <cp:revision>3</cp:revision>
  <dcterms:modified xsi:type="dcterms:W3CDTF">2023-11-29T20:51:24Z</dcterms:modified>
</cp:coreProperties>
</file>